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89" r:id="rId3"/>
    <p:sldId id="284" r:id="rId4"/>
    <p:sldId id="257" r:id="rId5"/>
    <p:sldId id="285" r:id="rId6"/>
    <p:sldId id="286" r:id="rId7"/>
    <p:sldId id="259" r:id="rId8"/>
    <p:sldId id="260" r:id="rId9"/>
    <p:sldId id="287" r:id="rId10"/>
    <p:sldId id="288" r:id="rId11"/>
    <p:sldId id="261" r:id="rId12"/>
    <p:sldId id="262" r:id="rId13"/>
    <p:sldId id="263" r:id="rId14"/>
    <p:sldId id="279" r:id="rId15"/>
    <p:sldId id="280" r:id="rId16"/>
    <p:sldId id="281" r:id="rId17"/>
    <p:sldId id="264" r:id="rId18"/>
    <p:sldId id="274" r:id="rId19"/>
    <p:sldId id="275" r:id="rId20"/>
    <p:sldId id="276" r:id="rId21"/>
    <p:sldId id="277" r:id="rId22"/>
    <p:sldId id="265" r:id="rId23"/>
    <p:sldId id="272" r:id="rId24"/>
    <p:sldId id="273" r:id="rId25"/>
    <p:sldId id="266" r:id="rId26"/>
    <p:sldId id="267" r:id="rId27"/>
    <p:sldId id="268" r:id="rId28"/>
    <p:sldId id="271" r:id="rId29"/>
    <p:sldId id="269" r:id="rId30"/>
    <p:sldId id="270" r:id="rId31"/>
    <p:sldId id="282" r:id="rId32"/>
    <p:sldId id="283" r:id="rId33"/>
    <p:sldId id="290" r:id="rId34"/>
    <p:sldId id="291" r:id="rId35"/>
    <p:sldId id="292" r:id="rId36"/>
    <p:sldId id="278" r:id="rId37"/>
    <p:sldId id="293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101" autoAdjust="0"/>
    <p:restoredTop sz="94660"/>
  </p:normalViewPr>
  <p:slideViewPr>
    <p:cSldViewPr>
      <p:cViewPr>
        <p:scale>
          <a:sx n="44" d="100"/>
          <a:sy n="44" d="100"/>
        </p:scale>
        <p:origin x="-354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Z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Orders</c:v>
                </c:pt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2011</c:v>
                </c:pt>
                <c:pt idx="1">
                  <c:v>2013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0</c:v>
                </c:pt>
                <c:pt idx="1">
                  <c:v>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2011</c:v>
                </c:pt>
                <c:pt idx="1">
                  <c:v>2013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3979648"/>
        <c:axId val="103989632"/>
        <c:axId val="0"/>
      </c:bar3DChart>
      <c:catAx>
        <c:axId val="1039796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3989632"/>
        <c:crosses val="autoZero"/>
        <c:auto val="1"/>
        <c:lblAlgn val="ctr"/>
        <c:lblOffset val="100"/>
        <c:noMultiLvlLbl val="0"/>
      </c:catAx>
      <c:valAx>
        <c:axId val="1039896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397964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Z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invertIfNegative val="0"/>
          <c:cat>
            <c:numRef>
              <c:f>Sheet1!$A$2:$A$3</c:f>
              <c:numCache>
                <c:formatCode>General</c:formatCode>
                <c:ptCount val="2"/>
                <c:pt idx="0">
                  <c:v>2011</c:v>
                </c:pt>
                <c:pt idx="1">
                  <c:v>2013</c:v>
                </c:pt>
              </c:numCache>
            </c:numRef>
          </c:cat>
          <c:val>
            <c:numRef>
              <c:f>Sheet1!$B$2:$B$3</c:f>
              <c:numCache>
                <c:formatCode>"$"#,##0_);[Red]\("$"#,##0\)</c:formatCode>
                <c:ptCount val="2"/>
                <c:pt idx="0">
                  <c:v>1145</c:v>
                </c:pt>
                <c:pt idx="1">
                  <c:v>3100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2146176"/>
        <c:axId val="162147712"/>
      </c:barChart>
      <c:catAx>
        <c:axId val="1621461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62147712"/>
        <c:crosses val="autoZero"/>
        <c:auto val="1"/>
        <c:lblAlgn val="ctr"/>
        <c:lblOffset val="100"/>
        <c:noMultiLvlLbl val="0"/>
      </c:catAx>
      <c:valAx>
        <c:axId val="162147712"/>
        <c:scaling>
          <c:orientation val="minMax"/>
        </c:scaling>
        <c:delete val="0"/>
        <c:axPos val="l"/>
        <c:majorGridlines/>
        <c:numFmt formatCode="&quot;$&quot;#,##0_);[Red]\(&quot;$&quot;#,##0\)" sourceLinked="1"/>
        <c:majorTickMark val="out"/>
        <c:minorTickMark val="none"/>
        <c:tickLblPos val="nextTo"/>
        <c:crossAx val="16214617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92C05D-AB67-40A5-9617-448444EC0BD9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W"/>
        </a:p>
      </dgm:t>
    </dgm:pt>
    <dgm:pt modelId="{F61D52D4-6D61-49EC-9745-5357B50CFB50}" type="pres">
      <dgm:prSet presAssocID="{B692C05D-AB67-40A5-9617-448444EC0BD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ZW"/>
        </a:p>
      </dgm:t>
    </dgm:pt>
  </dgm:ptLst>
  <dgm:cxnLst>
    <dgm:cxn modelId="{2489AEA4-4802-437A-A97D-3A8CCF78414C}" type="presOf" srcId="{B692C05D-AB67-40A5-9617-448444EC0BD9}" destId="{F61D52D4-6D61-49EC-9745-5357B50CFB50}" srcOrd="0" destOrd="0" presId="urn:microsoft.com/office/officeart/2005/8/layout/default"/>
  </dgm:cxnLst>
  <dgm:bg>
    <a:blipFill>
      <a:blip xmlns:r="http://schemas.openxmlformats.org/officeDocument/2006/relationships" r:embed="rId1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W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87604F-AA4E-4EB0-B05B-612422115370}" type="datetimeFigureOut">
              <a:rPr lang="en-ZW" smtClean="0"/>
              <a:t>3/7/2014</a:t>
            </a:fld>
            <a:endParaRPr lang="en-ZW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W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2DD4D3-28D3-4ADA-8911-9BB07ECC90CD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4194116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DD4D3-28D3-4ADA-8911-9BB07ECC90CD}" type="slidenum">
              <a:rPr lang="en-ZW" smtClean="0"/>
              <a:t>3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2347871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DD4D3-28D3-4ADA-8911-9BB07ECC90CD}" type="slidenum">
              <a:rPr lang="en-ZW" smtClean="0"/>
              <a:t>23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1164514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DD4D3-28D3-4ADA-8911-9BB07ECC90CD}" type="slidenum">
              <a:rPr lang="en-ZW" smtClean="0"/>
              <a:t>24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2213514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DD4D3-28D3-4ADA-8911-9BB07ECC90CD}" type="slidenum">
              <a:rPr lang="en-ZW" smtClean="0"/>
              <a:t>30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1644571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DD4D3-28D3-4ADA-8911-9BB07ECC90CD}" type="slidenum">
              <a:rPr lang="en-ZW" smtClean="0"/>
              <a:t>31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560734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B45FF-3AB1-4004-8722-028D108B2A9C}" type="datetimeFigureOut">
              <a:rPr lang="en-ZW" smtClean="0"/>
              <a:t>3/7/2014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DF58-2A1D-4CC7-B15C-1209004E21DD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3612650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B45FF-3AB1-4004-8722-028D108B2A9C}" type="datetimeFigureOut">
              <a:rPr lang="en-ZW" smtClean="0"/>
              <a:t>3/7/2014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DF58-2A1D-4CC7-B15C-1209004E21DD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2834715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B45FF-3AB1-4004-8722-028D108B2A9C}" type="datetimeFigureOut">
              <a:rPr lang="en-ZW" smtClean="0"/>
              <a:t>3/7/2014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DF58-2A1D-4CC7-B15C-1209004E21DD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3208449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B45FF-3AB1-4004-8722-028D108B2A9C}" type="datetimeFigureOut">
              <a:rPr lang="en-ZW" smtClean="0"/>
              <a:t>3/7/2014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DF58-2A1D-4CC7-B15C-1209004E21DD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2250421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B45FF-3AB1-4004-8722-028D108B2A9C}" type="datetimeFigureOut">
              <a:rPr lang="en-ZW" smtClean="0"/>
              <a:t>3/7/2014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DF58-2A1D-4CC7-B15C-1209004E21DD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2389582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B45FF-3AB1-4004-8722-028D108B2A9C}" type="datetimeFigureOut">
              <a:rPr lang="en-ZW" smtClean="0"/>
              <a:t>3/7/2014</a:t>
            </a:fld>
            <a:endParaRPr lang="en-Z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DF58-2A1D-4CC7-B15C-1209004E21DD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2689813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B45FF-3AB1-4004-8722-028D108B2A9C}" type="datetimeFigureOut">
              <a:rPr lang="en-ZW" smtClean="0"/>
              <a:t>3/7/2014</a:t>
            </a:fld>
            <a:endParaRPr lang="en-Z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DF58-2A1D-4CC7-B15C-1209004E21DD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2904333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B45FF-3AB1-4004-8722-028D108B2A9C}" type="datetimeFigureOut">
              <a:rPr lang="en-ZW" smtClean="0"/>
              <a:t>3/7/2014</a:t>
            </a:fld>
            <a:endParaRPr lang="en-Z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DF58-2A1D-4CC7-B15C-1209004E21DD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1811933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B45FF-3AB1-4004-8722-028D108B2A9C}" type="datetimeFigureOut">
              <a:rPr lang="en-ZW" smtClean="0"/>
              <a:t>3/7/2014</a:t>
            </a:fld>
            <a:endParaRPr lang="en-Z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DF58-2A1D-4CC7-B15C-1209004E21DD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3993263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B45FF-3AB1-4004-8722-028D108B2A9C}" type="datetimeFigureOut">
              <a:rPr lang="en-ZW" smtClean="0"/>
              <a:t>3/7/2014</a:t>
            </a:fld>
            <a:endParaRPr lang="en-Z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DF58-2A1D-4CC7-B15C-1209004E21DD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2474900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B45FF-3AB1-4004-8722-028D108B2A9C}" type="datetimeFigureOut">
              <a:rPr lang="en-ZW" smtClean="0"/>
              <a:t>3/7/2014</a:t>
            </a:fld>
            <a:endParaRPr lang="en-Z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DF58-2A1D-4CC7-B15C-1209004E21DD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4124756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B45FF-3AB1-4004-8722-028D108B2A9C}" type="datetimeFigureOut">
              <a:rPr lang="en-ZW" smtClean="0"/>
              <a:t>3/7/2014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ADF58-2A1D-4CC7-B15C-1209004E21DD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2561649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ZW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Prisca </a:t>
            </a:r>
            <a:r>
              <a:rPr lang="en-US" dirty="0" err="1" smtClean="0"/>
              <a:t>Nemapare</a:t>
            </a:r>
            <a:r>
              <a:rPr lang="en-US" dirty="0" smtClean="0"/>
              <a:t>, Ph.D.</a:t>
            </a:r>
          </a:p>
          <a:p>
            <a:r>
              <a:rPr lang="en-US" dirty="0" smtClean="0"/>
              <a:t>Chief Programme Officer</a:t>
            </a:r>
          </a:p>
          <a:p>
            <a:endParaRPr lang="en-ZW" b="1" dirty="0"/>
          </a:p>
        </p:txBody>
      </p:sp>
      <p:pic>
        <p:nvPicPr>
          <p:cNvPr id="4" name="Picture 3" descr="Z_Top_Header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245" y="2286000"/>
            <a:ext cx="5731510" cy="10807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1637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WEAVERS</a:t>
            </a:r>
            <a:endParaRPr lang="en-ZW" dirty="0"/>
          </a:p>
        </p:txBody>
      </p:sp>
      <p:pic>
        <p:nvPicPr>
          <p:cNvPr id="1026" name="Picture 2" descr="C:\Documents and Settings\P.N. Choto\My Documents\My Pictures\ZIEFOU Pics\zienzele photos\chh 1 4_23_12\0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315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GROUP RESPONSIBILITIES</a:t>
            </a:r>
            <a:endParaRPr lang="en-ZW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WRITE A CONSTITUTION </a:t>
            </a:r>
          </a:p>
          <a:p>
            <a:r>
              <a:rPr lang="en-US" dirty="0" smtClean="0"/>
              <a:t>GOVERNING RULES AND REGULATIONS</a:t>
            </a:r>
          </a:p>
          <a:p>
            <a:pPr lvl="1"/>
            <a:r>
              <a:rPr lang="en-US" dirty="0" smtClean="0"/>
              <a:t>Meet Wednesdays – teach each other weaving</a:t>
            </a:r>
          </a:p>
          <a:p>
            <a:pPr lvl="1"/>
            <a:r>
              <a:rPr lang="en-US" dirty="0" smtClean="0"/>
              <a:t>Decide on fines for tardiness &amp; absences</a:t>
            </a:r>
          </a:p>
          <a:p>
            <a:r>
              <a:rPr lang="en-US" dirty="0" smtClean="0"/>
              <a:t>SELECT A REPRESENTATIVE</a:t>
            </a:r>
          </a:p>
          <a:p>
            <a:r>
              <a:rPr lang="en-US" dirty="0" smtClean="0"/>
              <a:t>SELECT COMMITTEE MEMBERS (7)</a:t>
            </a:r>
          </a:p>
          <a:p>
            <a:r>
              <a:rPr lang="en-US" dirty="0" smtClean="0"/>
              <a:t>SIGN A CONTRACT WITH ZIENZELE</a:t>
            </a:r>
          </a:p>
          <a:p>
            <a:endParaRPr lang="en-ZW" dirty="0"/>
          </a:p>
        </p:txBody>
      </p:sp>
    </p:spTree>
    <p:extLst>
      <p:ext uri="{BB962C8B-B14F-4D97-AF65-F5344CB8AC3E}">
        <p14:creationId xmlns:p14="http://schemas.microsoft.com/office/powerpoint/2010/main" val="2516248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KEY TO MAKING IT WORK</a:t>
            </a:r>
            <a:endParaRPr lang="en-ZW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LISTENING </a:t>
            </a:r>
          </a:p>
          <a:p>
            <a:r>
              <a:rPr lang="en-US" dirty="0" smtClean="0"/>
              <a:t>PATIENCE AND RESPECTING EACH OTHER</a:t>
            </a:r>
          </a:p>
          <a:p>
            <a:r>
              <a:rPr lang="en-US" dirty="0" smtClean="0"/>
              <a:t>MOTIVATION &amp; COMMITMENT</a:t>
            </a:r>
          </a:p>
          <a:p>
            <a:r>
              <a:rPr lang="en-US" dirty="0" smtClean="0"/>
              <a:t>COHESION OF GROUPS</a:t>
            </a:r>
          </a:p>
          <a:p>
            <a:r>
              <a:rPr lang="en-US" dirty="0" smtClean="0"/>
              <a:t>TEAM EFFORT AND COOPERATION</a:t>
            </a:r>
          </a:p>
          <a:p>
            <a:r>
              <a:rPr lang="en-US" dirty="0" smtClean="0"/>
              <a:t>VALUE THE WOMEN AND THEIR SKILLS</a:t>
            </a:r>
          </a:p>
          <a:p>
            <a:r>
              <a:rPr lang="en-US" dirty="0" smtClean="0"/>
              <a:t>ACCOUNTABILITY &amp; TRANSPARENCY</a:t>
            </a:r>
          </a:p>
          <a:p>
            <a:r>
              <a:rPr lang="en-US" dirty="0" smtClean="0"/>
              <a:t>INCLUSIVENESS</a:t>
            </a:r>
          </a:p>
          <a:p>
            <a:endParaRPr lang="en-US" dirty="0" smtClean="0"/>
          </a:p>
          <a:p>
            <a:endParaRPr lang="en-ZW" dirty="0"/>
          </a:p>
        </p:txBody>
      </p:sp>
    </p:spTree>
    <p:extLst>
      <p:ext uri="{BB962C8B-B14F-4D97-AF65-F5344CB8AC3E}">
        <p14:creationId xmlns:p14="http://schemas.microsoft.com/office/powerpoint/2010/main" val="18196432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BEGINNING THE BUSINESS</a:t>
            </a:r>
            <a:endParaRPr lang="en-ZW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NETWORKING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PARTICIPATING IN FAIRS</a:t>
            </a:r>
          </a:p>
          <a:p>
            <a:endParaRPr lang="en-US" dirty="0" smtClean="0"/>
          </a:p>
          <a:p>
            <a:r>
              <a:rPr lang="en-US" dirty="0" smtClean="0"/>
              <a:t>CONNECTING WITH SHOP OWNERS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ZW" dirty="0"/>
          </a:p>
          <a:p>
            <a:endParaRPr lang="en-ZW" dirty="0"/>
          </a:p>
        </p:txBody>
      </p:sp>
    </p:spTree>
    <p:extLst>
      <p:ext uri="{BB962C8B-B14F-4D97-AF65-F5344CB8AC3E}">
        <p14:creationId xmlns:p14="http://schemas.microsoft.com/office/powerpoint/2010/main" val="2409010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NEW BASKET WORKSHOP</a:t>
            </a:r>
            <a:endParaRPr lang="en-ZW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NEW BASKET </a:t>
            </a:r>
            <a:r>
              <a:rPr lang="en-US" dirty="0" smtClean="0"/>
              <a:t>WORKSHOP </a:t>
            </a:r>
            <a:r>
              <a:rPr lang="en-US" dirty="0"/>
              <a:t>(</a:t>
            </a:r>
            <a:r>
              <a:rPr lang="en-US" dirty="0" smtClean="0"/>
              <a:t>TNBW)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ZIMBABWE RESOURCE </a:t>
            </a:r>
            <a:r>
              <a:rPr lang="en-US" dirty="0" smtClean="0"/>
              <a:t>PUBLICATION</a:t>
            </a:r>
          </a:p>
          <a:p>
            <a:endParaRPr lang="en-US" sz="3900" dirty="0" smtClean="0"/>
          </a:p>
          <a:p>
            <a:r>
              <a:rPr lang="en-US" sz="3900" b="1" dirty="0" smtClean="0"/>
              <a:t>INDIA-ZIMBABAWE PARTNERSHIP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sz="2800" b="1" dirty="0" smtClean="0"/>
              <a:t>NATIONAL </a:t>
            </a:r>
            <a:r>
              <a:rPr lang="en-US" sz="2800" b="1" dirty="0" smtClean="0"/>
              <a:t>INSTITUDE OF DESIGN OF INDIA</a:t>
            </a:r>
          </a:p>
          <a:p>
            <a:endParaRPr lang="en-US" dirty="0"/>
          </a:p>
          <a:p>
            <a:pPr marL="0" indent="0">
              <a:buNone/>
            </a:pPr>
            <a:endParaRPr lang="en-ZW" dirty="0"/>
          </a:p>
        </p:txBody>
      </p:sp>
    </p:spTree>
    <p:extLst>
      <p:ext uri="{BB962C8B-B14F-4D97-AF65-F5344CB8AC3E}">
        <p14:creationId xmlns:p14="http://schemas.microsoft.com/office/powerpoint/2010/main" val="27922737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NATIONAL INSTITUTE OF DESIGN</a:t>
            </a:r>
            <a:endParaRPr lang="en-ZW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THEY WANTED TO WORK WITH WEAVERS USING SISAL</a:t>
            </a:r>
          </a:p>
          <a:p>
            <a:r>
              <a:rPr lang="en-US" dirty="0" smtClean="0"/>
              <a:t>THEY VISITED US IN MARCH 2012 – FOR AN ASSESSMENT OF WHAT THE WEAVERS WERE INVOLVED IN, PRODUCTS USED, ETC.</a:t>
            </a:r>
          </a:p>
          <a:p>
            <a:r>
              <a:rPr lang="en-US" dirty="0" smtClean="0"/>
              <a:t>JULY, 2012 25 ARTISANS FROM ACROSS THE COUNTRY WERE SELECTED TO GO TO INDIA FOR A TWO WEEK WORKSHOP ON DESIGN.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ZW" dirty="0"/>
          </a:p>
        </p:txBody>
      </p:sp>
    </p:spTree>
    <p:extLst>
      <p:ext uri="{BB962C8B-B14F-4D97-AF65-F5344CB8AC3E}">
        <p14:creationId xmlns:p14="http://schemas.microsoft.com/office/powerpoint/2010/main" val="21400770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NID -  CONT.</a:t>
            </a:r>
            <a:endParaRPr lang="en-ZW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FROM OUR GROUP, 9 WEAVERS WERE SELECTED </a:t>
            </a:r>
          </a:p>
          <a:p>
            <a:r>
              <a:rPr lang="en-US" dirty="0" smtClean="0"/>
              <a:t>THEY WERE SELECTED ON THE BASIS THAT ON RETURN THEY HAD TO TEACH OTHERS</a:t>
            </a:r>
          </a:p>
          <a:p>
            <a:r>
              <a:rPr lang="en-US" dirty="0" smtClean="0"/>
              <a:t>NID CAME BACK TO ZIMBABWE IN OCTOBER AND CONTINUED INSTRUCTION WHICH INVOLVED MORE WEAVERS.</a:t>
            </a:r>
            <a:endParaRPr lang="en-ZW" dirty="0" smtClean="0"/>
          </a:p>
          <a:p>
            <a:r>
              <a:rPr lang="en-US" dirty="0" smtClean="0"/>
              <a:t>THIS CULMINATED IN THE EXHIBITION ON NOVEMBER 11, 2012.</a:t>
            </a:r>
            <a:endParaRPr lang="en-ZW" dirty="0"/>
          </a:p>
        </p:txBody>
      </p:sp>
    </p:spTree>
    <p:extLst>
      <p:ext uri="{BB962C8B-B14F-4D97-AF65-F5344CB8AC3E}">
        <p14:creationId xmlns:p14="http://schemas.microsoft.com/office/powerpoint/2010/main" val="18892736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TRANSFORMATION POINT</a:t>
            </a:r>
            <a:endParaRPr lang="en-ZW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NEW </a:t>
            </a:r>
            <a:r>
              <a:rPr lang="en-US" u="sng" dirty="0" smtClean="0"/>
              <a:t>DESIGNS</a:t>
            </a:r>
          </a:p>
          <a:p>
            <a:pPr lvl="1"/>
            <a:r>
              <a:rPr lang="en-US" dirty="0" smtClean="0"/>
              <a:t>SIMPLY WERE UNPRECEDENTED </a:t>
            </a:r>
          </a:p>
          <a:p>
            <a:pPr lvl="1"/>
            <a:r>
              <a:rPr lang="en-US" dirty="0" smtClean="0"/>
              <a:t>QUALITY </a:t>
            </a:r>
          </a:p>
          <a:p>
            <a:pPr lvl="1"/>
            <a:r>
              <a:rPr lang="en-US" dirty="0" smtClean="0"/>
              <a:t>FORM AND WEAVE</a:t>
            </a: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NEW DYES AND PATTERNS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NEW WEAVING PATTERNS</a:t>
            </a:r>
            <a:endParaRPr lang="en-ZW" dirty="0"/>
          </a:p>
        </p:txBody>
      </p:sp>
    </p:spTree>
    <p:extLst>
      <p:ext uri="{BB962C8B-B14F-4D97-AF65-F5344CB8AC3E}">
        <p14:creationId xmlns:p14="http://schemas.microsoft.com/office/powerpoint/2010/main" val="19953455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WAVE PLATE</a:t>
            </a:r>
            <a:endParaRPr lang="en-ZW" b="1" u="sn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223" y="1600200"/>
            <a:ext cx="6059553" cy="4525963"/>
          </a:xfrm>
        </p:spPr>
      </p:pic>
    </p:spTree>
    <p:extLst>
      <p:ext uri="{BB962C8B-B14F-4D97-AF65-F5344CB8AC3E}">
        <p14:creationId xmlns:p14="http://schemas.microsoft.com/office/powerpoint/2010/main" val="38059310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DIFFERENT SHAPE BASKETS</a:t>
            </a:r>
            <a:endParaRPr lang="en-ZW" b="1" u="sng" dirty="0"/>
          </a:p>
        </p:txBody>
      </p:sp>
      <p:pic>
        <p:nvPicPr>
          <p:cNvPr id="1026" name="Picture 2" descr="C:\Documents and Settings\P.N. Choto\My Documents\Gold coloured basket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223" y="1600200"/>
            <a:ext cx="605955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6551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WEAVING HOPE</a:t>
            </a:r>
            <a:endParaRPr lang="en-ZW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RURAL WOMEN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CHILDREN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COMMUNITY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COUNTRY</a:t>
            </a:r>
          </a:p>
          <a:p>
            <a:endParaRPr lang="en-ZW" dirty="0"/>
          </a:p>
        </p:txBody>
      </p:sp>
    </p:spTree>
    <p:extLst>
      <p:ext uri="{BB962C8B-B14F-4D97-AF65-F5344CB8AC3E}">
        <p14:creationId xmlns:p14="http://schemas.microsoft.com/office/powerpoint/2010/main" val="1335427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LAMP SHADES</a:t>
            </a:r>
            <a:endParaRPr lang="en-ZW" b="1" u="sn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223" y="1600200"/>
            <a:ext cx="6059553" cy="4525963"/>
          </a:xfrm>
        </p:spPr>
      </p:pic>
    </p:spTree>
    <p:extLst>
      <p:ext uri="{BB962C8B-B14F-4D97-AF65-F5344CB8AC3E}">
        <p14:creationId xmlns:p14="http://schemas.microsoft.com/office/powerpoint/2010/main" val="19362858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SHOOTING STAR PATTERNS</a:t>
            </a:r>
            <a:endParaRPr lang="en-ZW" b="1" u="sn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223" y="1600200"/>
            <a:ext cx="6059553" cy="4525963"/>
          </a:xfrm>
        </p:spPr>
      </p:pic>
    </p:spTree>
    <p:extLst>
      <p:ext uri="{BB962C8B-B14F-4D97-AF65-F5344CB8AC3E}">
        <p14:creationId xmlns:p14="http://schemas.microsoft.com/office/powerpoint/2010/main" val="23467632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NEW DESIGNS</a:t>
            </a:r>
            <a:endParaRPr lang="en-ZW" dirty="0"/>
          </a:p>
        </p:txBody>
      </p:sp>
      <p:pic>
        <p:nvPicPr>
          <p:cNvPr id="4" name="Content Placeholder 3" descr="2012-12-04 17.25.19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614" y="2718103"/>
            <a:ext cx="3050771" cy="22901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04265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LARGE SIZE BASKETS</a:t>
            </a:r>
            <a:endParaRPr lang="en-ZW" b="1" u="sng" dirty="0"/>
          </a:p>
        </p:txBody>
      </p:sp>
      <p:pic>
        <p:nvPicPr>
          <p:cNvPr id="2050" name="Picture 2" descr="C:\Documents and Settings\P.N. Choto\My Documents\My Pictures\NID and Zienzele March 2012 (D)\P101094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9751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NEW PATTERNS</a:t>
            </a:r>
            <a:endParaRPr lang="en-ZW" b="1" u="sng" dirty="0"/>
          </a:p>
        </p:txBody>
      </p:sp>
      <p:pic>
        <p:nvPicPr>
          <p:cNvPr id="1026" name="Picture 2" descr="C:\Documents and Settings\P.N. Choto\My Documents\My Pictures\NID and Zienzele March 2012 (D)\P101087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6538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JEWELLARY BASKET</a:t>
            </a:r>
            <a:endParaRPr lang="en-ZW" b="1" u="sng" dirty="0"/>
          </a:p>
        </p:txBody>
      </p:sp>
      <p:pic>
        <p:nvPicPr>
          <p:cNvPr id="4" name="Content Placeholder 3" descr="2012-12-04 17.46.11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4" r="19055" b="18140"/>
          <a:stretch>
            <a:fillRect/>
          </a:stretch>
        </p:blipFill>
        <p:spPr bwMode="auto">
          <a:xfrm>
            <a:off x="3097712" y="2667238"/>
            <a:ext cx="2948575" cy="2391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55498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HARI ON A MAT</a:t>
            </a:r>
            <a:endParaRPr lang="en-ZW" b="1" u="sng" dirty="0"/>
          </a:p>
        </p:txBody>
      </p:sp>
      <p:pic>
        <p:nvPicPr>
          <p:cNvPr id="4" name="Content Placeholder 3" descr="2012-12-04 17.53.41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783" y="2643289"/>
            <a:ext cx="3254433" cy="24397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38286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GALLERY EXHIBITION</a:t>
            </a:r>
            <a:endParaRPr lang="en-ZW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W"/>
          </a:p>
        </p:txBody>
      </p:sp>
      <p:pic>
        <p:nvPicPr>
          <p:cNvPr id="1026" name="Picture 2" descr="C:\Documents and Settings\P.N. Choto\My Documents\gallery displ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0800" y="0"/>
            <a:ext cx="14020800" cy="950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3806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NID TEAM</a:t>
            </a:r>
            <a:endParaRPr lang="en-ZW" b="1" u="sng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1340844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132994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THE WEAVERS</a:t>
            </a:r>
            <a:endParaRPr lang="en-ZW" b="1" u="sng" dirty="0"/>
          </a:p>
        </p:txBody>
      </p:sp>
      <p:pic>
        <p:nvPicPr>
          <p:cNvPr id="2050" name="Picture 2" descr="C:\Documents and Settings\P.N. Choto\My Documents\Gallery team basket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156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LOCATION</a:t>
            </a:r>
            <a:endParaRPr lang="en-ZW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3030736"/>
              </p:ext>
            </p:extLst>
          </p:nvPr>
        </p:nvGraphicFramePr>
        <p:xfrm>
          <a:off x="1409700" y="533400"/>
          <a:ext cx="8229600" cy="2819401"/>
        </p:xfrm>
        <a:graphic>
          <a:graphicData uri="http://schemas.openxmlformats.org/drawingml/2006/table">
            <a:tbl>
              <a:tblPr/>
              <a:tblGrid>
                <a:gridCol w="8229600"/>
              </a:tblGrid>
              <a:tr h="241047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effectLst/>
                        </a:rPr>
                        <a:t>MASVINGO</a:t>
                      </a:r>
                      <a:r>
                        <a:rPr lang="en-US" sz="3200" baseline="0" dirty="0" smtClean="0">
                          <a:effectLst/>
                        </a:rPr>
                        <a:t> PROVINCE </a:t>
                      </a:r>
                    </a:p>
                    <a:p>
                      <a:pPr algn="ctr"/>
                      <a:r>
                        <a:rPr lang="en-US" sz="3200" baseline="0" dirty="0" smtClean="0">
                          <a:effectLst/>
                        </a:rPr>
                        <a:t>CHIVI DISTRICT</a:t>
                      </a:r>
                      <a:endParaRPr lang="en-US" sz="32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8923">
                <a:tc>
                  <a:txBody>
                    <a:bodyPr/>
                    <a:lstStyle/>
                    <a:p>
                      <a:pPr algn="ctr"/>
                      <a:endParaRPr lang="en-ZW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025" name="Picture 1" descr="http://upload.wikimedia.org/wikipedia/en/thumb/2/23/Masvingo_districts.png/200px-Masvingo_district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39" y="2786743"/>
            <a:ext cx="5546361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1840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RESULTS</a:t>
            </a:r>
            <a:endParaRPr lang="en-ZW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ECONOMIC EMPOWERMENT</a:t>
            </a:r>
          </a:p>
          <a:p>
            <a:r>
              <a:rPr lang="en-US" dirty="0" smtClean="0"/>
              <a:t>INCREASE IN SELF-ESTEEM</a:t>
            </a:r>
          </a:p>
          <a:p>
            <a:r>
              <a:rPr lang="en-US" dirty="0" smtClean="0"/>
              <a:t>MICROLENDING </a:t>
            </a:r>
          </a:p>
          <a:p>
            <a:r>
              <a:rPr lang="en-US" dirty="0" smtClean="0"/>
              <a:t>PAYMENT OF SCHOOL FEES</a:t>
            </a:r>
          </a:p>
          <a:p>
            <a:r>
              <a:rPr lang="en-US" dirty="0" smtClean="0"/>
              <a:t>SPEAR HEADING PROJECTS THEMSELVES</a:t>
            </a:r>
          </a:p>
          <a:p>
            <a:r>
              <a:rPr lang="en-US" dirty="0" smtClean="0"/>
              <a:t>SOCIALISING </a:t>
            </a:r>
          </a:p>
          <a:p>
            <a:endParaRPr lang="en-ZW" dirty="0"/>
          </a:p>
        </p:txBody>
      </p:sp>
    </p:spTree>
    <p:extLst>
      <p:ext uri="{BB962C8B-B14F-4D97-AF65-F5344CB8AC3E}">
        <p14:creationId xmlns:p14="http://schemas.microsoft.com/office/powerpoint/2010/main" val="19180287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ORDERS</a:t>
            </a:r>
            <a:endParaRPr lang="en-ZW" b="1" u="sng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3160665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389380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EARNINGS FROM ORDERS</a:t>
            </a:r>
            <a:endParaRPr lang="en-ZW" b="1" u="sng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00855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734582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TABLE RUNNER</a:t>
            </a:r>
            <a:endParaRPr lang="en-ZW" dirty="0"/>
          </a:p>
        </p:txBody>
      </p:sp>
      <p:pic>
        <p:nvPicPr>
          <p:cNvPr id="1026" name="Picture 2" descr="C:\Documents and Settings\P.N. Choto\My Documents\basket pics\2014-01-31 07.24.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1258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BREAD BASKET</a:t>
            </a:r>
            <a:endParaRPr lang="en-ZW" dirty="0"/>
          </a:p>
        </p:txBody>
      </p:sp>
      <p:pic>
        <p:nvPicPr>
          <p:cNvPr id="1026" name="Picture 2" descr="C:\Documents and Settings\P.N. Choto\My Documents\basket pics\20140305_0616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1431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BASKET SHOW</a:t>
            </a:r>
            <a:endParaRPr lang="en-ZW" dirty="0"/>
          </a:p>
        </p:txBody>
      </p:sp>
      <p:pic>
        <p:nvPicPr>
          <p:cNvPr id="3079" name="Picture 7" descr="C:\Documents and Settings\P.N. Choto\My Documents\basket pics\2012-10-22 13.30.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85901" y="1028699"/>
            <a:ext cx="5257799" cy="548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47624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CHALLENGES</a:t>
            </a:r>
            <a:endParaRPr lang="en-ZW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BUSINESS SKILLS</a:t>
            </a:r>
          </a:p>
          <a:p>
            <a:r>
              <a:rPr lang="en-US" dirty="0" smtClean="0"/>
              <a:t>MEETING ORDERS ON TIME</a:t>
            </a:r>
          </a:p>
          <a:p>
            <a:r>
              <a:rPr lang="en-US" dirty="0" smtClean="0"/>
              <a:t>QUALITY CONTROL OF PRODUCTS</a:t>
            </a:r>
          </a:p>
          <a:p>
            <a:r>
              <a:rPr lang="en-US" dirty="0" smtClean="0"/>
              <a:t>FINDING MARKETS</a:t>
            </a:r>
          </a:p>
          <a:p>
            <a:r>
              <a:rPr lang="en-US" dirty="0" smtClean="0"/>
              <a:t>VALUING THEIR SKILL AND WORK</a:t>
            </a:r>
          </a:p>
          <a:p>
            <a:endParaRPr lang="en-ZW" dirty="0"/>
          </a:p>
        </p:txBody>
      </p:sp>
    </p:spTree>
    <p:extLst>
      <p:ext uri="{BB962C8B-B14F-4D97-AF65-F5344CB8AC3E}">
        <p14:creationId xmlns:p14="http://schemas.microsoft.com/office/powerpoint/2010/main" val="20619375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END</a:t>
            </a:r>
            <a:endParaRPr lang="en-ZW" i="1" dirty="0"/>
          </a:p>
        </p:txBody>
      </p:sp>
      <p:pic>
        <p:nvPicPr>
          <p:cNvPr id="4" name="Content Placeholder 3" descr="Z_Top_Header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1200"/>
            <a:ext cx="8229600" cy="2438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9320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INTRODUCTION</a:t>
            </a:r>
            <a:endParaRPr lang="en-ZW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ZIENZELE FOUNDATION </a:t>
            </a:r>
            <a:r>
              <a:rPr lang="en-US" dirty="0" smtClean="0"/>
              <a:t>was registered as a Trust in Zimbabwe in 2001.</a:t>
            </a:r>
          </a:p>
          <a:p>
            <a:endParaRPr lang="en-US" dirty="0" smtClean="0"/>
          </a:p>
          <a:p>
            <a:r>
              <a:rPr lang="en-US" b="1" dirty="0" smtClean="0"/>
              <a:t>MISSION</a:t>
            </a:r>
            <a:r>
              <a:rPr lang="en-US" dirty="0" smtClean="0"/>
              <a:t> – 2 pronged</a:t>
            </a:r>
          </a:p>
          <a:p>
            <a:pPr lvl="1"/>
            <a:r>
              <a:rPr lang="en-US" dirty="0" smtClean="0"/>
              <a:t>Education of Orphans and Vulnerable Children</a:t>
            </a:r>
          </a:p>
          <a:p>
            <a:pPr lvl="1"/>
            <a:r>
              <a:rPr lang="en-US" dirty="0" smtClean="0"/>
              <a:t>Enabling caregivers improve their livelihoods</a:t>
            </a:r>
          </a:p>
        </p:txBody>
      </p:sp>
    </p:spTree>
    <p:extLst>
      <p:ext uri="{BB962C8B-B14F-4D97-AF65-F5344CB8AC3E}">
        <p14:creationId xmlns:p14="http://schemas.microsoft.com/office/powerpoint/2010/main" val="1240239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ORGANISATION</a:t>
            </a:r>
            <a:endParaRPr lang="en-ZW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WE SERVE AIDS ORPHANS AND VULNERABLE CHILDREN (OVCs)</a:t>
            </a:r>
          </a:p>
          <a:p>
            <a:r>
              <a:rPr lang="en-US" dirty="0" smtClean="0"/>
              <a:t>THERE ARE 13 PRIMARY SCHOOLS AND 7 SECONDARY SCHOOLS, </a:t>
            </a:r>
          </a:p>
          <a:p>
            <a:r>
              <a:rPr lang="en-US" dirty="0" smtClean="0"/>
              <a:t>THERE ARE 3 COORDINATORS WHO OVERSEE REPRESENTATIVES AT EACH PRIMARY SCHOOL</a:t>
            </a:r>
          </a:p>
          <a:p>
            <a:r>
              <a:rPr lang="en-US" dirty="0" smtClean="0"/>
              <a:t>REPRESENTATIVES ARE SELECTED BY GROUPS OF WOMEN INVOLVED IN PROJECTS AT EACH SCHOOL.</a:t>
            </a:r>
            <a:endParaRPr lang="en-ZW" dirty="0"/>
          </a:p>
        </p:txBody>
      </p:sp>
    </p:spTree>
    <p:extLst>
      <p:ext uri="{BB962C8B-B14F-4D97-AF65-F5344CB8AC3E}">
        <p14:creationId xmlns:p14="http://schemas.microsoft.com/office/powerpoint/2010/main" val="1947935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 smtClean="0"/>
              <a:t>COORDINATORS AND REPRESENTATIVES</a:t>
            </a:r>
            <a:endParaRPr lang="en-ZW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COORDINATORS ARE ASSIGNED SCHOOLS TO SUPERVISE –</a:t>
            </a:r>
          </a:p>
          <a:p>
            <a:r>
              <a:rPr lang="en-US" dirty="0" smtClean="0"/>
              <a:t>IT IS COORDINATORS WHO WORK TOGETHER WITH REPRESENTATIVE AT EACH SCHOOL TO MAKE SURE ITS ORPHANS ON THE LIST AND PROJECTS ARE PROPERLY RUN ACCORDING TO OUR AGREEMENT.</a:t>
            </a:r>
          </a:p>
          <a:p>
            <a:r>
              <a:rPr lang="en-US" dirty="0" smtClean="0"/>
              <a:t>THEY ALSO HIGHLIGHT ANY ISSUES</a:t>
            </a:r>
          </a:p>
          <a:p>
            <a:r>
              <a:rPr lang="en-US" dirty="0" smtClean="0"/>
              <a:t>THESE ARE ALL VOLUNTEERS</a:t>
            </a:r>
            <a:endParaRPr lang="en-ZW" dirty="0"/>
          </a:p>
        </p:txBody>
      </p:sp>
    </p:spTree>
    <p:extLst>
      <p:ext uri="{BB962C8B-B14F-4D97-AF65-F5344CB8AC3E}">
        <p14:creationId xmlns:p14="http://schemas.microsoft.com/office/powerpoint/2010/main" val="3058687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HOW DO WE ACHIEVE THIS</a:t>
            </a:r>
            <a:endParaRPr lang="en-ZW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OVCs ARE ASSISTED WITH SCHOOL FEES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PRIMARY – 13 SCHOOLS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SECONDARY -	8 SCHOOLS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TERTIARY – 1 – POLYTECH COLLEGE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68673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HOW DO WE ACHIEVE THIS-Cont.</a:t>
            </a:r>
            <a:endParaRPr lang="en-ZW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76400"/>
            <a:ext cx="8610600" cy="5181600"/>
          </a:xfrm>
        </p:spPr>
        <p:txBody>
          <a:bodyPr>
            <a:normAutofit/>
          </a:bodyPr>
          <a:lstStyle/>
          <a:p>
            <a:r>
              <a:rPr lang="en-US" dirty="0" smtClean="0"/>
              <a:t>CAREGIVERS</a:t>
            </a:r>
          </a:p>
          <a:p>
            <a:pPr lvl="1"/>
            <a:r>
              <a:rPr lang="en-US" dirty="0" smtClean="0"/>
              <a:t>PROJECT DEVELOPMENT</a:t>
            </a:r>
          </a:p>
          <a:p>
            <a:pPr marL="457200" lvl="1" indent="0">
              <a:buNone/>
            </a:pPr>
            <a:r>
              <a:rPr lang="en-US" dirty="0" smtClean="0"/>
              <a:t>	</a:t>
            </a:r>
            <a:r>
              <a:rPr lang="en-US" b="1" u="sng" dirty="0" smtClean="0"/>
              <a:t>TYPE</a:t>
            </a:r>
            <a:r>
              <a:rPr lang="en-US" dirty="0" smtClean="0"/>
              <a:t>			</a:t>
            </a:r>
            <a:r>
              <a:rPr lang="en-US" b="1" u="sng" dirty="0" smtClean="0"/>
              <a:t>No.</a:t>
            </a:r>
          </a:p>
          <a:p>
            <a:pPr lvl="2"/>
            <a:r>
              <a:rPr lang="en-US" dirty="0" smtClean="0"/>
              <a:t>BASKETRY - 		32</a:t>
            </a:r>
          </a:p>
          <a:p>
            <a:pPr lvl="2"/>
            <a:r>
              <a:rPr lang="en-US" dirty="0" smtClean="0"/>
              <a:t>SEWING - 		9</a:t>
            </a:r>
          </a:p>
          <a:p>
            <a:pPr lvl="2"/>
            <a:r>
              <a:rPr lang="en-US" dirty="0" smtClean="0"/>
              <a:t>GARDENING		33</a:t>
            </a:r>
          </a:p>
          <a:p>
            <a:pPr lvl="2"/>
            <a:r>
              <a:rPr lang="en-US" dirty="0" smtClean="0"/>
              <a:t>SOME LIVESTOCK	3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WORKSHOPS – CHILDREN, YOUTH, WOMEN, MEN</a:t>
            </a:r>
          </a:p>
          <a:p>
            <a:pPr marL="457200" lvl="1" indent="0">
              <a:buNone/>
            </a:pPr>
            <a:r>
              <a:rPr lang="en-US" dirty="0" smtClean="0"/>
              <a:t>	(This is in collaboration with BHASO)</a:t>
            </a:r>
          </a:p>
          <a:p>
            <a:pPr marL="914400" lvl="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7511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PROJECT GROUPS</a:t>
            </a:r>
            <a:endParaRPr lang="en-ZW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WOMEN GROUPED THEMSELVES AT EACH SCHOOL</a:t>
            </a:r>
          </a:p>
          <a:p>
            <a:r>
              <a:rPr lang="en-US" dirty="0" smtClean="0"/>
              <a:t>THERE ARE 2-3 GROUPS OF WOMEN WHO MAKE BASKETS AT EACH SCHOOL</a:t>
            </a:r>
          </a:p>
          <a:p>
            <a:r>
              <a:rPr lang="en-US" dirty="0" smtClean="0"/>
              <a:t>AT THE OUTSET, WOMEN ARE TASKED WITH RESPONSIBILITIES</a:t>
            </a:r>
          </a:p>
          <a:p>
            <a:r>
              <a:rPr lang="en-US" dirty="0" smtClean="0"/>
              <a:t>THEY ARE INFORMED THAT THEY ARE THE ONES IN CHARGE OF EVERYTHING – FROM ORGANISING THEMSELVES THROUGH PRODUCTION</a:t>
            </a:r>
            <a:endParaRPr lang="en-ZW" dirty="0"/>
          </a:p>
        </p:txBody>
      </p:sp>
    </p:spTree>
    <p:extLst>
      <p:ext uri="{BB962C8B-B14F-4D97-AF65-F5344CB8AC3E}">
        <p14:creationId xmlns:p14="http://schemas.microsoft.com/office/powerpoint/2010/main" val="29282795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523</Words>
  <Application>Microsoft Office PowerPoint</Application>
  <PresentationFormat>On-screen Show (4:3)</PresentationFormat>
  <Paragraphs>144</Paragraphs>
  <Slides>37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PowerPoint Presentation</vt:lpstr>
      <vt:lpstr>WEAVING HOPE</vt:lpstr>
      <vt:lpstr>LOCATION</vt:lpstr>
      <vt:lpstr>INTRODUCTION</vt:lpstr>
      <vt:lpstr>ORGANISATION</vt:lpstr>
      <vt:lpstr>COORDINATORS AND REPRESENTATIVES</vt:lpstr>
      <vt:lpstr>HOW DO WE ACHIEVE THIS</vt:lpstr>
      <vt:lpstr>HOW DO WE ACHIEVE THIS-Cont.</vt:lpstr>
      <vt:lpstr>PROJECT GROUPS</vt:lpstr>
      <vt:lpstr>THE WEAVERS</vt:lpstr>
      <vt:lpstr>GROUP RESPONSIBILITIES</vt:lpstr>
      <vt:lpstr>KEY TO MAKING IT WORK</vt:lpstr>
      <vt:lpstr>BEGINNING THE BUSINESS</vt:lpstr>
      <vt:lpstr>THE NEW BASKET WORKSHOP</vt:lpstr>
      <vt:lpstr>NATIONAL INSTITUTE OF DESIGN</vt:lpstr>
      <vt:lpstr>NID -  CONT.</vt:lpstr>
      <vt:lpstr>TRANSFORMATION POINT</vt:lpstr>
      <vt:lpstr>WAVE PLATE</vt:lpstr>
      <vt:lpstr>DIFFERENT SHAPE BASKETS</vt:lpstr>
      <vt:lpstr>LAMP SHADES</vt:lpstr>
      <vt:lpstr>SHOOTING STAR PATTERNS</vt:lpstr>
      <vt:lpstr>THE NEW DESIGNS</vt:lpstr>
      <vt:lpstr>LARGE SIZE BASKETS</vt:lpstr>
      <vt:lpstr>NEW PATTERNS</vt:lpstr>
      <vt:lpstr>JEWELLARY BASKET</vt:lpstr>
      <vt:lpstr>HARI ON A MAT</vt:lpstr>
      <vt:lpstr>GALLERY EXHIBITION</vt:lpstr>
      <vt:lpstr>NID TEAM</vt:lpstr>
      <vt:lpstr>THE WEAVERS</vt:lpstr>
      <vt:lpstr>RESULTS</vt:lpstr>
      <vt:lpstr>ORDERS</vt:lpstr>
      <vt:lpstr>EARNINGS FROM ORDERS</vt:lpstr>
      <vt:lpstr>TABLE RUNNER</vt:lpstr>
      <vt:lpstr>BREAD BASKET</vt:lpstr>
      <vt:lpstr>BASKET SHOW</vt:lpstr>
      <vt:lpstr>CHALLENGES</vt:lpstr>
      <vt:lpstr>END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P.N. Choto</dc:creator>
  <cp:lastModifiedBy>P.N. Choto</cp:lastModifiedBy>
  <cp:revision>43</cp:revision>
  <cp:lastPrinted>2014-03-02T11:02:30Z</cp:lastPrinted>
  <dcterms:created xsi:type="dcterms:W3CDTF">2014-03-01T08:27:21Z</dcterms:created>
  <dcterms:modified xsi:type="dcterms:W3CDTF">2014-03-07T10:59:19Z</dcterms:modified>
</cp:coreProperties>
</file>